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Kanit" panose="020B0604020202020204" charset="-34"/>
      <p:regular r:id="rId17"/>
    </p:embeddedFont>
    <p:embeddedFont>
      <p:font typeface="Martel Sans Light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0C1A"/>
    <a:srgbClr val="3C2E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81" d="100"/>
          <a:sy n="81" d="100"/>
        </p:scale>
        <p:origin x="101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393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74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61C4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71367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House Price Prediction Project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48067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D505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End-to-End Machine Learning System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513290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endParaRPr lang="en-US" sz="1850" dirty="0">
              <a:solidFill>
                <a:srgbClr val="D9E1FF"/>
              </a:solidFill>
              <a:latin typeface="Martel Sans Light" pitchFamily="34" charset="0"/>
              <a:cs typeface="Martel Sans Light" pitchFamily="34" charset="-120"/>
            </a:endParaRPr>
          </a:p>
          <a:p>
            <a:pPr marL="0" indent="0" algn="ctr">
              <a:lnSpc>
                <a:spcPts val="3000"/>
              </a:lnSpc>
              <a:buNone/>
            </a:pPr>
            <a:endParaRPr lang="en-US" sz="1850" dirty="0">
              <a:solidFill>
                <a:srgbClr val="D9E1FF"/>
              </a:solidFill>
              <a:latin typeface="Martel Sans Light" pitchFamily="34" charset="0"/>
              <a:cs typeface="Martel Sans Light" pitchFamily="34" charset="-12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485BF6-DEA1-028B-180A-F1590AB60C43}"/>
              </a:ext>
            </a:extLst>
          </p:cNvPr>
          <p:cNvSpPr/>
          <p:nvPr/>
        </p:nvSpPr>
        <p:spPr>
          <a:xfrm>
            <a:off x="12547077" y="7795967"/>
            <a:ext cx="2083323" cy="358219"/>
          </a:xfrm>
          <a:prstGeom prst="rect">
            <a:avLst/>
          </a:prstGeom>
          <a:solidFill>
            <a:srgbClr val="100C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42096" y="85748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dirty="0">
                <a:solidFill>
                  <a:srgbClr val="FD505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683097" y="2189678"/>
            <a:ext cx="710957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This project successfully demonstrates the entire </a:t>
            </a: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Machine Learning lifecycle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, from raw data ingestion to a fully deployed, interactive application.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683097" y="3607951"/>
            <a:ext cx="710957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 key achievement is the </a:t>
            </a: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consistent preprocessing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applied during both training and inference, ensuring reliable and accurate predictions.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683097" y="5026223"/>
            <a:ext cx="710957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With planned future upgrades, this system has the potential to become a </a:t>
            </a: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powerful tool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for real estate professionals and enthusiasts alike.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4124" y="1920478"/>
            <a:ext cx="30480" cy="4524018"/>
          </a:xfrm>
          <a:prstGeom prst="rect">
            <a:avLst/>
          </a:prstGeom>
          <a:solidFill>
            <a:srgbClr val="FD505F"/>
          </a:solidFill>
          <a:ln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C4D5AA-E5A3-9F5D-5039-E8664886476D}"/>
              </a:ext>
            </a:extLst>
          </p:cNvPr>
          <p:cNvSpPr/>
          <p:nvPr/>
        </p:nvSpPr>
        <p:spPr>
          <a:xfrm>
            <a:off x="12547077" y="7795967"/>
            <a:ext cx="2083323" cy="358219"/>
          </a:xfrm>
          <a:prstGeom prst="rect">
            <a:avLst/>
          </a:prstGeom>
          <a:solidFill>
            <a:srgbClr val="100C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5083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Executive Summary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13360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974" y="3191589"/>
            <a:ext cx="337899" cy="42243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15559" y="3215878"/>
            <a:ext cx="286762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ML-Powered Estimates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3711416"/>
            <a:ext cx="334101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Our system accurately estimates house prices based on various property features.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55776" y="313360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6027" y="3191589"/>
            <a:ext cx="337899" cy="42243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033611" y="321587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End-to-End Pipeline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033611" y="3711416"/>
            <a:ext cx="334101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From data preprocessing to model deployment, we've built a robust, automated pipeline.</a:t>
            </a:r>
            <a:endParaRPr lang="en-US" sz="1850" dirty="0"/>
          </a:p>
        </p:txBody>
      </p:sp>
      <p:sp>
        <p:nvSpPr>
          <p:cNvPr id="11" name="Shape 7"/>
          <p:cNvSpPr/>
          <p:nvPr/>
        </p:nvSpPr>
        <p:spPr>
          <a:xfrm>
            <a:off x="9673828" y="313360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F2B54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4079" y="3191589"/>
            <a:ext cx="337899" cy="42243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451663" y="3215878"/>
            <a:ext cx="282785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Interactive Predictions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451663" y="3711416"/>
            <a:ext cx="334101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 user-friendly Streamlit application allows for real-time, interactive house price predictions.</a:t>
            </a:r>
            <a:endParaRPr lang="en-US" sz="1850" dirty="0"/>
          </a:p>
        </p:txBody>
      </p:sp>
      <p:sp>
        <p:nvSpPr>
          <p:cNvPr id="15" name="Text 10"/>
          <p:cNvSpPr/>
          <p:nvPr/>
        </p:nvSpPr>
        <p:spPr>
          <a:xfrm>
            <a:off x="837724" y="5512713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This project showcases a complete machine learning solution, designed for scalability and ease of use in real estate valuation.</a:t>
            </a:r>
            <a:endParaRPr lang="en-US" sz="18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FB6826-6684-3434-69EB-6D935F96F981}"/>
              </a:ext>
            </a:extLst>
          </p:cNvPr>
          <p:cNvSpPr/>
          <p:nvPr/>
        </p:nvSpPr>
        <p:spPr>
          <a:xfrm>
            <a:off x="12547077" y="7795967"/>
            <a:ext cx="2083323" cy="358219"/>
          </a:xfrm>
          <a:prstGeom prst="rect">
            <a:avLst/>
          </a:prstGeom>
          <a:solidFill>
            <a:srgbClr val="100C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57388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Project Overview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876193"/>
            <a:ext cx="2800826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Dataset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837724" y="3537823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Kaggle’s </a:t>
            </a:r>
            <a:r>
              <a:rPr lang="en-US" sz="1850" i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Ames Housing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(train.csv)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387572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Comprehensive real estate features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4230053" y="2876193"/>
            <a:ext cx="2800826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4230053" y="3537823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RandomForestRegressor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from </a:t>
            </a:r>
            <a:r>
              <a:rPr lang="en-US" sz="1850" dirty="0">
                <a:solidFill>
                  <a:srgbClr val="FD505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scikit-learn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4230053" y="4770596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Integrated into a seamless prediction pipeline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22381" y="2876193"/>
            <a:ext cx="2800826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Deployment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622381" y="3537823"/>
            <a:ext cx="280082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Interactive web application using </a:t>
            </a: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Streamlit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22381" y="4770596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Enables practical use and demonstration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11014710" y="2876193"/>
            <a:ext cx="2800826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Artifacts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1014710" y="3537823"/>
            <a:ext cx="2800826" cy="804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Trained pipeline saved as </a:t>
            </a:r>
            <a:r>
              <a:rPr lang="en-US" sz="1850" dirty="0">
                <a:solidFill>
                  <a:srgbClr val="D9E1FF"/>
                </a:solidFill>
                <a:highlight>
                  <a:srgbClr val="1D194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.pkl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11014710" y="4425672"/>
            <a:ext cx="28008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Metadata for consistent inference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837724" y="627257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Our objective was to develop a reliable and accessible house price prediction tool.</a:t>
            </a:r>
            <a:endParaRPr lang="en-US" sz="18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BB6228-B270-2CF9-93BC-110925E0BBD0}"/>
              </a:ext>
            </a:extLst>
          </p:cNvPr>
          <p:cNvSpPr/>
          <p:nvPr/>
        </p:nvSpPr>
        <p:spPr>
          <a:xfrm>
            <a:off x="12547077" y="7795967"/>
            <a:ext cx="2083323" cy="358219"/>
          </a:xfrm>
          <a:prstGeom prst="rect">
            <a:avLst/>
          </a:prstGeom>
          <a:solidFill>
            <a:srgbClr val="100C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0670" y="471845"/>
            <a:ext cx="7142202" cy="504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 Preparation &amp; Feature Engineering</a:t>
            </a:r>
            <a:endParaRPr lang="en-US" sz="3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670" y="1427083"/>
            <a:ext cx="6505218" cy="6505218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32132" y="1427083"/>
            <a:ext cx="6505218" cy="1110139"/>
          </a:xfrm>
          <a:prstGeom prst="roundRect">
            <a:avLst>
              <a:gd name="adj" fmla="val 2319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2132" y="1427083"/>
            <a:ext cx="91440" cy="111013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818001" y="1621512"/>
            <a:ext cx="2019062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Feature Derivation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7818001" y="2045494"/>
            <a:ext cx="6024920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9E1FF"/>
                </a:solidFill>
                <a:highlight>
                  <a:srgbClr val="1D194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HouseAge = YrSold – YearBuilt</a:t>
            </a:r>
            <a:r>
              <a:rPr lang="en-US" sz="13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for a more relevant temporal feature.</a:t>
            </a:r>
            <a:endParaRPr lang="en-US" sz="1350" dirty="0"/>
          </a:p>
        </p:txBody>
      </p:sp>
      <p:sp>
        <p:nvSpPr>
          <p:cNvPr id="8" name="Shape 4"/>
          <p:cNvSpPr/>
          <p:nvPr/>
        </p:nvSpPr>
        <p:spPr>
          <a:xfrm>
            <a:off x="7532132" y="2708791"/>
            <a:ext cx="6505218" cy="1087279"/>
          </a:xfrm>
          <a:prstGeom prst="roundRect">
            <a:avLst>
              <a:gd name="adj" fmla="val 2368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2132" y="2708791"/>
            <a:ext cx="91440" cy="108727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818001" y="2903220"/>
            <a:ext cx="2019062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Target Variable</a:t>
            </a:r>
            <a:endParaRPr lang="en-US" sz="1550" dirty="0"/>
          </a:p>
        </p:txBody>
      </p:sp>
      <p:sp>
        <p:nvSpPr>
          <p:cNvPr id="11" name="Text 6"/>
          <p:cNvSpPr/>
          <p:nvPr/>
        </p:nvSpPr>
        <p:spPr>
          <a:xfrm>
            <a:off x="7818001" y="3327202"/>
            <a:ext cx="6024920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FD505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SalePrice</a:t>
            </a:r>
            <a:r>
              <a:rPr lang="en-US" sz="13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used as the primary prediction target.</a:t>
            </a:r>
            <a:endParaRPr lang="en-US" sz="1350" dirty="0"/>
          </a:p>
        </p:txBody>
      </p:sp>
      <p:sp>
        <p:nvSpPr>
          <p:cNvPr id="12" name="Shape 7"/>
          <p:cNvSpPr/>
          <p:nvPr/>
        </p:nvSpPr>
        <p:spPr>
          <a:xfrm>
            <a:off x="7532132" y="3967639"/>
            <a:ext cx="6505218" cy="1087279"/>
          </a:xfrm>
          <a:prstGeom prst="roundRect">
            <a:avLst>
              <a:gd name="adj" fmla="val 2368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2132" y="3967639"/>
            <a:ext cx="91440" cy="108727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818001" y="4162068"/>
            <a:ext cx="2079903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Numeric Data Handling</a:t>
            </a:r>
            <a:endParaRPr lang="en-US" sz="1550" dirty="0"/>
          </a:p>
        </p:txBody>
      </p:sp>
      <p:sp>
        <p:nvSpPr>
          <p:cNvPr id="15" name="Text 9"/>
          <p:cNvSpPr/>
          <p:nvPr/>
        </p:nvSpPr>
        <p:spPr>
          <a:xfrm>
            <a:off x="7818001" y="4586049"/>
            <a:ext cx="6024920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Median imputation for missing values, followed by scaling.</a:t>
            </a:r>
            <a:endParaRPr lang="en-US" sz="1350" dirty="0"/>
          </a:p>
        </p:txBody>
      </p:sp>
      <p:sp>
        <p:nvSpPr>
          <p:cNvPr id="16" name="Shape 10"/>
          <p:cNvSpPr/>
          <p:nvPr/>
        </p:nvSpPr>
        <p:spPr>
          <a:xfrm>
            <a:off x="7532132" y="5226487"/>
            <a:ext cx="6505218" cy="1087279"/>
          </a:xfrm>
          <a:prstGeom prst="roundRect">
            <a:avLst>
              <a:gd name="adj" fmla="val 2368"/>
            </a:avLst>
          </a:prstGeom>
          <a:solidFill>
            <a:srgbClr val="100C35"/>
          </a:solidFill>
          <a:ln w="22860">
            <a:solidFill>
              <a:srgbClr val="48446D"/>
            </a:solidFill>
            <a:prstDash val="solid"/>
          </a:ln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2132" y="5226487"/>
            <a:ext cx="91440" cy="1087279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818001" y="5420916"/>
            <a:ext cx="2355175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Categorical Data Handling</a:t>
            </a:r>
            <a:endParaRPr lang="en-US" sz="1550" dirty="0"/>
          </a:p>
        </p:txBody>
      </p:sp>
      <p:sp>
        <p:nvSpPr>
          <p:cNvPr id="19" name="Text 12"/>
          <p:cNvSpPr/>
          <p:nvPr/>
        </p:nvSpPr>
        <p:spPr>
          <a:xfrm>
            <a:off x="7818001" y="5844897"/>
            <a:ext cx="6024920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Mode imputation and one-hot encoding applied.</a:t>
            </a:r>
            <a:endParaRPr lang="en-US" sz="1350" dirty="0"/>
          </a:p>
        </p:txBody>
      </p:sp>
      <p:sp>
        <p:nvSpPr>
          <p:cNvPr id="20" name="Text 13"/>
          <p:cNvSpPr/>
          <p:nvPr/>
        </p:nvSpPr>
        <p:spPr>
          <a:xfrm>
            <a:off x="600670" y="8318302"/>
            <a:ext cx="13429059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These steps ensure all input data is clean, consistent, and optimally formatted for the machine learning model, supporting robust predictions.</a:t>
            </a:r>
            <a:endParaRPr lang="en-US" sz="13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50B7CBF-C984-B483-BB36-8426A86BF65D}"/>
              </a:ext>
            </a:extLst>
          </p:cNvPr>
          <p:cNvSpPr/>
          <p:nvPr/>
        </p:nvSpPr>
        <p:spPr>
          <a:xfrm>
            <a:off x="12547077" y="7795967"/>
            <a:ext cx="2083323" cy="358219"/>
          </a:xfrm>
          <a:prstGeom prst="rect">
            <a:avLst/>
          </a:prstGeom>
          <a:solidFill>
            <a:srgbClr val="100C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38451"/>
            <a:ext cx="702385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Training &amp; Evaluation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2240756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Algorithm &amp; Pipeline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37724" y="2902387"/>
            <a:ext cx="34423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RandomForestRegressor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with 100 decision trees for robust prediction.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135160"/>
            <a:ext cx="34423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Integrated preprocessing steps directly into the model pipeline for seamless execution.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4871561" y="2240756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Validation &amp; Metrics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4871561" y="2902387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Standard </a:t>
            </a:r>
            <a:r>
              <a:rPr lang="en-US" sz="185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80/20 train-test split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for evaluation.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4871561" y="3752136"/>
            <a:ext cx="34423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Key metrics: Mean Squared Error (MSE) and R² Score, reported in console.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4871561" y="4984909"/>
            <a:ext cx="3442335" cy="11871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 final trained pipeline is serialized as a </a:t>
            </a:r>
            <a:r>
              <a:rPr lang="en-US" sz="1850" dirty="0">
                <a:solidFill>
                  <a:srgbClr val="D9E1FF"/>
                </a:solidFill>
                <a:highlight>
                  <a:srgbClr val="1D194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.pkl</a:t>
            </a: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file for deployment.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837724" y="6524982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This systematic approach guarantees model integrity and readiness for real-world inference.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8406" y="70878"/>
            <a:ext cx="3361968" cy="420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Streamlit Application</a:t>
            </a:r>
            <a:endParaRPr lang="en-US" sz="26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06" y="587157"/>
            <a:ext cx="8321711" cy="7500818"/>
          </a:xfrm>
          <a:prstGeom prst="roundRect">
            <a:avLst>
              <a:gd name="adj" fmla="val 23060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Shape 1"/>
          <p:cNvSpPr/>
          <p:nvPr/>
        </p:nvSpPr>
        <p:spPr>
          <a:xfrm>
            <a:off x="8894921" y="1188244"/>
            <a:ext cx="321469" cy="321469"/>
          </a:xfrm>
          <a:prstGeom prst="roundRect">
            <a:avLst>
              <a:gd name="adj" fmla="val 6667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9359265" y="1237298"/>
            <a:ext cx="1680924" cy="210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Intuitive User Inputs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9359265" y="1590318"/>
            <a:ext cx="4778573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Users can easily enter key property features like Year Built, Year Sold, Overall Quality, and Living Area.</a:t>
            </a:r>
            <a:endParaRPr lang="en-US" sz="1100" dirty="0"/>
          </a:p>
        </p:txBody>
      </p:sp>
      <p:sp>
        <p:nvSpPr>
          <p:cNvPr id="7" name="Shape 4"/>
          <p:cNvSpPr/>
          <p:nvPr/>
        </p:nvSpPr>
        <p:spPr>
          <a:xfrm>
            <a:off x="8894921" y="2333268"/>
            <a:ext cx="321469" cy="321469"/>
          </a:xfrm>
          <a:prstGeom prst="roundRect">
            <a:avLst>
              <a:gd name="adj" fmla="val 6667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9359265" y="2382322"/>
            <a:ext cx="2250877" cy="210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Seamless Backend Integration</a:t>
            </a:r>
            <a:endParaRPr lang="en-US" sz="1300" dirty="0"/>
          </a:p>
        </p:txBody>
      </p:sp>
      <p:sp>
        <p:nvSpPr>
          <p:cNvPr id="9" name="Text 6"/>
          <p:cNvSpPr/>
          <p:nvPr/>
        </p:nvSpPr>
        <p:spPr>
          <a:xfrm>
            <a:off x="9359265" y="2735342"/>
            <a:ext cx="4778573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 app loads the saved ML pipeline, performs necessary preprocessing on user inputs, and generates predictions.</a:t>
            </a:r>
            <a:endParaRPr lang="en-US" sz="1100" dirty="0"/>
          </a:p>
        </p:txBody>
      </p:sp>
      <p:sp>
        <p:nvSpPr>
          <p:cNvPr id="10" name="Shape 7"/>
          <p:cNvSpPr/>
          <p:nvPr/>
        </p:nvSpPr>
        <p:spPr>
          <a:xfrm>
            <a:off x="8894921" y="3478292"/>
            <a:ext cx="321469" cy="321469"/>
          </a:xfrm>
          <a:prstGeom prst="roundRect">
            <a:avLst>
              <a:gd name="adj" fmla="val 6667"/>
            </a:avLst>
          </a:prstGeom>
          <a:solidFill>
            <a:srgbClr val="2F2B54"/>
          </a:solidFill>
          <a:ln/>
        </p:spPr>
      </p:sp>
      <p:sp>
        <p:nvSpPr>
          <p:cNvPr id="11" name="Text 8"/>
          <p:cNvSpPr/>
          <p:nvPr/>
        </p:nvSpPr>
        <p:spPr>
          <a:xfrm>
            <a:off x="9359265" y="3527346"/>
            <a:ext cx="1680924" cy="210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Instant Price Display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9359265" y="3880366"/>
            <a:ext cx="4778573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Predicted Sale Prices are displayed immediately, providing quick insights.</a:t>
            </a:r>
            <a:endParaRPr lang="en-US" sz="1100" dirty="0"/>
          </a:p>
        </p:txBody>
      </p:sp>
      <p:sp>
        <p:nvSpPr>
          <p:cNvPr id="13" name="Shape 10"/>
          <p:cNvSpPr/>
          <p:nvPr/>
        </p:nvSpPr>
        <p:spPr>
          <a:xfrm>
            <a:off x="8894921" y="4623316"/>
            <a:ext cx="321469" cy="321469"/>
          </a:xfrm>
          <a:prstGeom prst="roundRect">
            <a:avLst>
              <a:gd name="adj" fmla="val 6667"/>
            </a:avLst>
          </a:prstGeom>
          <a:solidFill>
            <a:srgbClr val="2F2B54"/>
          </a:solidFill>
          <a:ln/>
        </p:spPr>
      </p:sp>
      <p:sp>
        <p:nvSpPr>
          <p:cNvPr id="14" name="Text 11"/>
          <p:cNvSpPr/>
          <p:nvPr/>
        </p:nvSpPr>
        <p:spPr>
          <a:xfrm>
            <a:off x="9359265" y="4672370"/>
            <a:ext cx="2302550" cy="2101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Robust Missing Value Handling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9359265" y="5025390"/>
            <a:ext cx="4778573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Designed to gracefully handle missing input values, ensuring consistent predictions.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500063" y="9548336"/>
            <a:ext cx="13630275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This interactive interface transforms a complex ML model into an accessible tool for property valuation.</a:t>
            </a:r>
            <a:endParaRPr lang="en-US" sz="11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C7EB205-5AB9-7796-D5DC-1C5735889DD0}"/>
              </a:ext>
            </a:extLst>
          </p:cNvPr>
          <p:cNvSpPr/>
          <p:nvPr/>
        </p:nvSpPr>
        <p:spPr>
          <a:xfrm>
            <a:off x="12547077" y="7795967"/>
            <a:ext cx="2083323" cy="358219"/>
          </a:xfrm>
          <a:prstGeom prst="rect">
            <a:avLst/>
          </a:prstGeom>
          <a:solidFill>
            <a:srgbClr val="100C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5678" y="639366"/>
            <a:ext cx="5465445" cy="683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4300" dirty="0">
                <a:solidFill>
                  <a:srgbClr val="FD505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System Architecture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299359" y="1670804"/>
            <a:ext cx="751808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This diagram illustrates the logical flow from data ingestion to model deployment and inference.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6397585" y="2907387"/>
            <a:ext cx="3279219" cy="409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550" dirty="0">
                <a:solidFill>
                  <a:srgbClr val="FCEC9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Training Phase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6299359" y="3549372"/>
            <a:ext cx="347567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Raw </a:t>
            </a:r>
            <a:r>
              <a:rPr lang="en-US" sz="180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Dataset</a:t>
            </a: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undergoes rigorous </a:t>
            </a:r>
            <a:r>
              <a:rPr lang="en-US" sz="180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Preprocessing</a:t>
            </a: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.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6299359" y="4373761"/>
            <a:ext cx="3475673" cy="1114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Data feeds into the </a:t>
            </a:r>
            <a:r>
              <a:rPr lang="en-US" sz="180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Random Forest Model</a:t>
            </a: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for learning.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299359" y="5569744"/>
            <a:ext cx="3475673" cy="1114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Performance is assessed through </a:t>
            </a:r>
            <a:r>
              <a:rPr lang="en-US" sz="180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Evaluation</a:t>
            </a: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metrics.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299359" y="6765727"/>
            <a:ext cx="347567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 validated model is saved as a </a:t>
            </a:r>
            <a:r>
              <a:rPr lang="en-US" sz="180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Pipeline</a:t>
            </a: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.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10447615" y="2907387"/>
            <a:ext cx="3279219" cy="4098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200"/>
              </a:lnSpc>
              <a:buNone/>
            </a:pPr>
            <a:r>
              <a:rPr lang="en-US" sz="2550" dirty="0">
                <a:solidFill>
                  <a:srgbClr val="AEE4BD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Prediction Phase</a:t>
            </a:r>
            <a:endParaRPr lang="en-US" sz="2550" dirty="0"/>
          </a:p>
        </p:txBody>
      </p:sp>
      <p:sp>
        <p:nvSpPr>
          <p:cNvPr id="11" name="Text 8"/>
          <p:cNvSpPr/>
          <p:nvPr/>
        </p:nvSpPr>
        <p:spPr>
          <a:xfrm>
            <a:off x="10349389" y="3549372"/>
            <a:ext cx="347567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User Input</a:t>
            </a: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collected via the </a:t>
            </a:r>
            <a:r>
              <a:rPr lang="en-US" sz="180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Streamlit App</a:t>
            </a: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.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10349389" y="4373761"/>
            <a:ext cx="347567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Input data receives consistent </a:t>
            </a:r>
            <a:r>
              <a:rPr lang="en-US" sz="180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Preprocessing</a:t>
            </a: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.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10349389" y="5198150"/>
            <a:ext cx="347567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Processed data used by the model for </a:t>
            </a:r>
            <a:r>
              <a:rPr lang="en-US" sz="180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Prediction</a:t>
            </a: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.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10349389" y="6022538"/>
            <a:ext cx="3475673" cy="7431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Final </a:t>
            </a:r>
            <a:r>
              <a:rPr lang="en-US" sz="1800" b="1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Sale Price</a:t>
            </a: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 displayed to the user.</a:t>
            </a:r>
            <a:endParaRPr lang="en-US" sz="1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A28A75-E8E4-4D4F-16F7-58C187DF707A}"/>
              </a:ext>
            </a:extLst>
          </p:cNvPr>
          <p:cNvSpPr/>
          <p:nvPr/>
        </p:nvSpPr>
        <p:spPr>
          <a:xfrm>
            <a:off x="12547077" y="7795967"/>
            <a:ext cx="2083323" cy="358219"/>
          </a:xfrm>
          <a:prstGeom prst="rect">
            <a:avLst/>
          </a:prstGeom>
          <a:solidFill>
            <a:srgbClr val="100C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932" y="623054"/>
            <a:ext cx="5594747" cy="6646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Key Features &amp; Benefits</a:t>
            </a:r>
            <a:endParaRPr lang="en-US" sz="41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932" y="1739622"/>
            <a:ext cx="564952" cy="5649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0932" y="2586990"/>
            <a:ext cx="2658666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Complete ML Pipeline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790932" y="3054787"/>
            <a:ext cx="4161234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Automated workflow from raw data to deployed application, minimizing manual intervention.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4583" y="1739622"/>
            <a:ext cx="564952" cy="56495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4583" y="2586990"/>
            <a:ext cx="2658666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Robust Data Handling</a:t>
            </a:r>
            <a:endParaRPr lang="en-US" sz="2050" dirty="0"/>
          </a:p>
        </p:txBody>
      </p:sp>
      <p:sp>
        <p:nvSpPr>
          <p:cNvPr id="8" name="Text 4"/>
          <p:cNvSpPr/>
          <p:nvPr/>
        </p:nvSpPr>
        <p:spPr>
          <a:xfrm>
            <a:off x="5234583" y="3054787"/>
            <a:ext cx="4161234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Efficiently manages missing values and categorical features for consistent predictions.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8233" y="1739622"/>
            <a:ext cx="564952" cy="56495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8233" y="2586990"/>
            <a:ext cx="2658666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Modular Design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9678233" y="3054787"/>
            <a:ext cx="4161234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Components are reusable and interchangeable, enabling easy updates and expansions.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0932" y="4591169"/>
            <a:ext cx="564952" cy="56495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90932" y="5438537"/>
            <a:ext cx="2658666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Intuitive Streamlit UI</a:t>
            </a:r>
            <a:endParaRPr lang="en-US" sz="2050" dirty="0"/>
          </a:p>
        </p:txBody>
      </p:sp>
      <p:sp>
        <p:nvSpPr>
          <p:cNvPr id="14" name="Text 8"/>
          <p:cNvSpPr/>
          <p:nvPr/>
        </p:nvSpPr>
        <p:spPr>
          <a:xfrm>
            <a:off x="790932" y="5906333"/>
            <a:ext cx="4161234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Provides a simple and accessible interface for non-technical users to generate predictions.</a:t>
            </a:r>
            <a:endParaRPr lang="en-US" sz="17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34583" y="4591169"/>
            <a:ext cx="564952" cy="56495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234583" y="5438537"/>
            <a:ext cx="2658666" cy="332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Persistent Model</a:t>
            </a:r>
            <a:endParaRPr lang="en-US" sz="2050" dirty="0"/>
          </a:p>
        </p:txBody>
      </p:sp>
      <p:sp>
        <p:nvSpPr>
          <p:cNvPr id="17" name="Text 10"/>
          <p:cNvSpPr/>
          <p:nvPr/>
        </p:nvSpPr>
        <p:spPr>
          <a:xfrm>
            <a:off x="5234583" y="5906333"/>
            <a:ext cx="4161234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Trained model saved with metadata ensures reproducible and consistent inference.</a:t>
            </a:r>
            <a:endParaRPr lang="en-US" sz="1750" dirty="0"/>
          </a:p>
        </p:txBody>
      </p:sp>
      <p:sp>
        <p:nvSpPr>
          <p:cNvPr id="18" name="Text 11"/>
          <p:cNvSpPr/>
          <p:nvPr/>
        </p:nvSpPr>
        <p:spPr>
          <a:xfrm>
            <a:off x="790932" y="7244953"/>
            <a:ext cx="13048536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These features combine to deliver a powerful, maintainable, and user-friendly house price prediction system.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C1E3E6F-1308-B6C6-D922-1B46D333E004}"/>
              </a:ext>
            </a:extLst>
          </p:cNvPr>
          <p:cNvSpPr/>
          <p:nvPr/>
        </p:nvSpPr>
        <p:spPr>
          <a:xfrm>
            <a:off x="12547077" y="7795967"/>
            <a:ext cx="2083323" cy="358219"/>
          </a:xfrm>
          <a:prstGeom prst="rect">
            <a:avLst/>
          </a:prstGeom>
          <a:solidFill>
            <a:srgbClr val="100C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3317" y="648176"/>
            <a:ext cx="10638711" cy="691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Recommendations &amp; Future Enhancements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823317" y="1810464"/>
            <a:ext cx="12983766" cy="5129927"/>
          </a:xfrm>
          <a:prstGeom prst="roundRect">
            <a:avLst>
              <a:gd name="adj" fmla="val 688"/>
            </a:avLst>
          </a:prstGeom>
          <a:solidFill>
            <a:srgbClr val="2F2B54"/>
          </a:solidFill>
          <a:ln/>
        </p:spPr>
      </p:sp>
      <p:sp>
        <p:nvSpPr>
          <p:cNvPr id="4" name="Shape 2"/>
          <p:cNvSpPr/>
          <p:nvPr/>
        </p:nvSpPr>
        <p:spPr>
          <a:xfrm>
            <a:off x="823317" y="1810464"/>
            <a:ext cx="6491883" cy="1709976"/>
          </a:xfrm>
          <a:prstGeom prst="roundRect">
            <a:avLst>
              <a:gd name="adj" fmla="val 2064"/>
            </a:avLst>
          </a:prstGeom>
          <a:solidFill>
            <a:srgbClr val="2F2B54"/>
          </a:solidFill>
          <a:ln/>
        </p:spPr>
      </p:sp>
      <p:sp>
        <p:nvSpPr>
          <p:cNvPr id="5" name="Text 3"/>
          <p:cNvSpPr/>
          <p:nvPr/>
        </p:nvSpPr>
        <p:spPr>
          <a:xfrm>
            <a:off x="1058466" y="2045613"/>
            <a:ext cx="2767489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UI Improvements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058466" y="2532578"/>
            <a:ext cx="5668685" cy="752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Add categorical feature dropdowns (e.g., Neighborhood, MSZoning).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7315200" y="1810464"/>
            <a:ext cx="6491883" cy="1709976"/>
          </a:xfrm>
          <a:prstGeom prst="rect">
            <a:avLst/>
          </a:prstGeom>
          <a:solidFill>
            <a:srgbClr val="2F2B54"/>
          </a:solidFill>
          <a:ln/>
        </p:spPr>
      </p:sp>
      <p:sp>
        <p:nvSpPr>
          <p:cNvPr id="8" name="Shape 6"/>
          <p:cNvSpPr/>
          <p:nvPr/>
        </p:nvSpPr>
        <p:spPr>
          <a:xfrm>
            <a:off x="7315200" y="1810464"/>
            <a:ext cx="30480" cy="1709976"/>
          </a:xfrm>
          <a:prstGeom prst="roundRect">
            <a:avLst>
              <a:gd name="adj" fmla="val 115769"/>
            </a:avLst>
          </a:prstGeom>
          <a:solidFill>
            <a:srgbClr val="48446D"/>
          </a:solidFill>
          <a:ln/>
        </p:spPr>
      </p:sp>
      <p:sp>
        <p:nvSpPr>
          <p:cNvPr id="9" name="Text 7"/>
          <p:cNvSpPr/>
          <p:nvPr/>
        </p:nvSpPr>
        <p:spPr>
          <a:xfrm>
            <a:off x="7903250" y="2045613"/>
            <a:ext cx="2767489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Explainability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7903250" y="2532578"/>
            <a:ext cx="5668685" cy="752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Implement feature importance visualization (e.g., bar chart).</a:t>
            </a:r>
            <a:endParaRPr lang="en-US" sz="1850" dirty="0"/>
          </a:p>
        </p:txBody>
      </p:sp>
      <p:sp>
        <p:nvSpPr>
          <p:cNvPr id="11" name="Shape 9"/>
          <p:cNvSpPr/>
          <p:nvPr/>
        </p:nvSpPr>
        <p:spPr>
          <a:xfrm>
            <a:off x="7021235" y="2371427"/>
            <a:ext cx="588050" cy="588050"/>
          </a:xfrm>
          <a:prstGeom prst="roundRect">
            <a:avLst>
              <a:gd name="adj" fmla="val 6001"/>
            </a:avLst>
          </a:prstGeom>
          <a:solidFill>
            <a:srgbClr val="100C35"/>
          </a:solidFill>
          <a:ln w="30480">
            <a:solidFill>
              <a:srgbClr val="48446D"/>
            </a:solidFill>
            <a:prstDash val="solid"/>
          </a:ln>
        </p:spPr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8277" y="2481679"/>
            <a:ext cx="293965" cy="367546"/>
          </a:xfrm>
          <a:prstGeom prst="rect">
            <a:avLst/>
          </a:prstGeom>
        </p:spPr>
      </p:pic>
      <p:sp>
        <p:nvSpPr>
          <p:cNvPr id="13" name="Shape 10"/>
          <p:cNvSpPr/>
          <p:nvPr/>
        </p:nvSpPr>
        <p:spPr>
          <a:xfrm>
            <a:off x="823317" y="3520440"/>
            <a:ext cx="6491883" cy="1709976"/>
          </a:xfrm>
          <a:prstGeom prst="rect">
            <a:avLst/>
          </a:prstGeom>
          <a:solidFill>
            <a:srgbClr val="2F2B54"/>
          </a:solidFill>
          <a:ln/>
        </p:spPr>
      </p:sp>
      <p:sp>
        <p:nvSpPr>
          <p:cNvPr id="14" name="Shape 11"/>
          <p:cNvSpPr/>
          <p:nvPr/>
        </p:nvSpPr>
        <p:spPr>
          <a:xfrm>
            <a:off x="823317" y="3520440"/>
            <a:ext cx="6491883" cy="30480"/>
          </a:xfrm>
          <a:prstGeom prst="roundRect">
            <a:avLst>
              <a:gd name="adj" fmla="val 115769"/>
            </a:avLst>
          </a:prstGeom>
          <a:solidFill>
            <a:srgbClr val="48446D"/>
          </a:solidFill>
          <a:ln/>
        </p:spPr>
      </p:sp>
      <p:sp>
        <p:nvSpPr>
          <p:cNvPr id="15" name="Text 12"/>
          <p:cNvSpPr/>
          <p:nvPr/>
        </p:nvSpPr>
        <p:spPr>
          <a:xfrm>
            <a:off x="1058466" y="3755588"/>
            <a:ext cx="2891671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Experimentation</a:t>
            </a:r>
            <a:endParaRPr lang="en-US" sz="2150" dirty="0"/>
          </a:p>
        </p:txBody>
      </p:sp>
      <p:sp>
        <p:nvSpPr>
          <p:cNvPr id="16" name="Text 13"/>
          <p:cNvSpPr/>
          <p:nvPr/>
        </p:nvSpPr>
        <p:spPr>
          <a:xfrm>
            <a:off x="1058466" y="4242554"/>
            <a:ext cx="5668685" cy="752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Explore Gradient Boosting models (XGBoost, LightGBM) for improved accuracy.</a:t>
            </a:r>
            <a:endParaRPr lang="en-US" sz="1850" dirty="0"/>
          </a:p>
        </p:txBody>
      </p:sp>
      <p:sp>
        <p:nvSpPr>
          <p:cNvPr id="17" name="Shape 14"/>
          <p:cNvSpPr/>
          <p:nvPr/>
        </p:nvSpPr>
        <p:spPr>
          <a:xfrm>
            <a:off x="7315200" y="3520440"/>
            <a:ext cx="6491883" cy="1709976"/>
          </a:xfrm>
          <a:prstGeom prst="rect">
            <a:avLst/>
          </a:prstGeom>
          <a:solidFill>
            <a:srgbClr val="2F2B54"/>
          </a:solidFill>
          <a:ln/>
        </p:spPr>
      </p:sp>
      <p:sp>
        <p:nvSpPr>
          <p:cNvPr id="18" name="Shape 15"/>
          <p:cNvSpPr/>
          <p:nvPr/>
        </p:nvSpPr>
        <p:spPr>
          <a:xfrm>
            <a:off x="7315200" y="3520440"/>
            <a:ext cx="30480" cy="1709976"/>
          </a:xfrm>
          <a:prstGeom prst="roundRect">
            <a:avLst>
              <a:gd name="adj" fmla="val 115769"/>
            </a:avLst>
          </a:prstGeom>
          <a:solidFill>
            <a:srgbClr val="48446D"/>
          </a:solidFill>
          <a:ln/>
        </p:spPr>
      </p:sp>
      <p:sp>
        <p:nvSpPr>
          <p:cNvPr id="19" name="Shape 16"/>
          <p:cNvSpPr/>
          <p:nvPr/>
        </p:nvSpPr>
        <p:spPr>
          <a:xfrm>
            <a:off x="7315200" y="3520440"/>
            <a:ext cx="6491883" cy="30480"/>
          </a:xfrm>
          <a:prstGeom prst="roundRect">
            <a:avLst>
              <a:gd name="adj" fmla="val 115769"/>
            </a:avLst>
          </a:prstGeom>
          <a:solidFill>
            <a:srgbClr val="48446D"/>
          </a:solidFill>
          <a:ln/>
        </p:spPr>
      </p:sp>
      <p:sp>
        <p:nvSpPr>
          <p:cNvPr id="20" name="Text 17"/>
          <p:cNvSpPr/>
          <p:nvPr/>
        </p:nvSpPr>
        <p:spPr>
          <a:xfrm>
            <a:off x="7903250" y="3755588"/>
            <a:ext cx="3719512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Hyperparameter Optimization</a:t>
            </a:r>
            <a:endParaRPr lang="en-US" sz="2150" dirty="0"/>
          </a:p>
        </p:txBody>
      </p:sp>
      <p:sp>
        <p:nvSpPr>
          <p:cNvPr id="21" name="Text 18"/>
          <p:cNvSpPr/>
          <p:nvPr/>
        </p:nvSpPr>
        <p:spPr>
          <a:xfrm>
            <a:off x="7903250" y="4242554"/>
            <a:ext cx="5668685" cy="752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Apply Grid/Random Search for fine-tuning model parameters.</a:t>
            </a:r>
            <a:endParaRPr lang="en-US" sz="1850" dirty="0"/>
          </a:p>
        </p:txBody>
      </p:sp>
      <p:sp>
        <p:nvSpPr>
          <p:cNvPr id="22" name="Shape 19"/>
          <p:cNvSpPr/>
          <p:nvPr/>
        </p:nvSpPr>
        <p:spPr>
          <a:xfrm>
            <a:off x="7021235" y="4081403"/>
            <a:ext cx="588050" cy="588050"/>
          </a:xfrm>
          <a:prstGeom prst="roundRect">
            <a:avLst>
              <a:gd name="adj" fmla="val 6001"/>
            </a:avLst>
          </a:prstGeom>
          <a:solidFill>
            <a:srgbClr val="100C35"/>
          </a:solidFill>
          <a:ln w="30480">
            <a:solidFill>
              <a:srgbClr val="48446D"/>
            </a:solidFill>
            <a:prstDash val="solid"/>
          </a:ln>
        </p:spPr>
      </p:sp>
      <p:pic>
        <p:nvPicPr>
          <p:cNvPr id="2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8277" y="4191655"/>
            <a:ext cx="293965" cy="367546"/>
          </a:xfrm>
          <a:prstGeom prst="rect">
            <a:avLst/>
          </a:prstGeom>
        </p:spPr>
      </p:pic>
      <p:sp>
        <p:nvSpPr>
          <p:cNvPr id="24" name="Shape 20"/>
          <p:cNvSpPr/>
          <p:nvPr/>
        </p:nvSpPr>
        <p:spPr>
          <a:xfrm>
            <a:off x="823317" y="5230416"/>
            <a:ext cx="6491883" cy="1709976"/>
          </a:xfrm>
          <a:prstGeom prst="rect">
            <a:avLst/>
          </a:prstGeom>
          <a:solidFill>
            <a:srgbClr val="2F2B54"/>
          </a:solidFill>
          <a:ln/>
        </p:spPr>
      </p:sp>
      <p:sp>
        <p:nvSpPr>
          <p:cNvPr id="25" name="Shape 21"/>
          <p:cNvSpPr/>
          <p:nvPr/>
        </p:nvSpPr>
        <p:spPr>
          <a:xfrm>
            <a:off x="823317" y="5230416"/>
            <a:ext cx="6491883" cy="30480"/>
          </a:xfrm>
          <a:prstGeom prst="roundRect">
            <a:avLst>
              <a:gd name="adj" fmla="val 115769"/>
            </a:avLst>
          </a:prstGeom>
          <a:solidFill>
            <a:srgbClr val="48446D"/>
          </a:solidFill>
          <a:ln/>
        </p:spPr>
      </p:sp>
      <p:sp>
        <p:nvSpPr>
          <p:cNvPr id="26" name="Text 22"/>
          <p:cNvSpPr/>
          <p:nvPr/>
        </p:nvSpPr>
        <p:spPr>
          <a:xfrm>
            <a:off x="1058466" y="5465564"/>
            <a:ext cx="2767489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Robust Evaluation</a:t>
            </a:r>
            <a:endParaRPr lang="en-US" sz="2150" dirty="0"/>
          </a:p>
        </p:txBody>
      </p:sp>
      <p:sp>
        <p:nvSpPr>
          <p:cNvPr id="27" name="Text 23"/>
          <p:cNvSpPr/>
          <p:nvPr/>
        </p:nvSpPr>
        <p:spPr>
          <a:xfrm>
            <a:off x="1058466" y="5952530"/>
            <a:ext cx="5668685" cy="752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Utilize k-fold Cross-Validation for more reliable performance metrics.</a:t>
            </a:r>
            <a:endParaRPr lang="en-US" sz="1850" dirty="0"/>
          </a:p>
        </p:txBody>
      </p:sp>
      <p:sp>
        <p:nvSpPr>
          <p:cNvPr id="28" name="Shape 24"/>
          <p:cNvSpPr/>
          <p:nvPr/>
        </p:nvSpPr>
        <p:spPr>
          <a:xfrm>
            <a:off x="7315200" y="5230416"/>
            <a:ext cx="6491883" cy="1709976"/>
          </a:xfrm>
          <a:prstGeom prst="rect">
            <a:avLst/>
          </a:prstGeom>
          <a:solidFill>
            <a:srgbClr val="2F2B54"/>
          </a:solidFill>
          <a:ln/>
        </p:spPr>
      </p:sp>
      <p:sp>
        <p:nvSpPr>
          <p:cNvPr id="29" name="Shape 25"/>
          <p:cNvSpPr/>
          <p:nvPr/>
        </p:nvSpPr>
        <p:spPr>
          <a:xfrm>
            <a:off x="7315200" y="5230416"/>
            <a:ext cx="30480" cy="1709976"/>
          </a:xfrm>
          <a:prstGeom prst="roundRect">
            <a:avLst>
              <a:gd name="adj" fmla="val 115769"/>
            </a:avLst>
          </a:prstGeom>
          <a:solidFill>
            <a:srgbClr val="48446D"/>
          </a:solidFill>
          <a:ln/>
        </p:spPr>
      </p:sp>
      <p:sp>
        <p:nvSpPr>
          <p:cNvPr id="30" name="Shape 26"/>
          <p:cNvSpPr/>
          <p:nvPr/>
        </p:nvSpPr>
        <p:spPr>
          <a:xfrm>
            <a:off x="7315200" y="5230416"/>
            <a:ext cx="6491883" cy="30480"/>
          </a:xfrm>
          <a:prstGeom prst="roundRect">
            <a:avLst>
              <a:gd name="adj" fmla="val 115769"/>
            </a:avLst>
          </a:prstGeom>
          <a:solidFill>
            <a:srgbClr val="48446D"/>
          </a:solidFill>
          <a:ln/>
        </p:spPr>
      </p:sp>
      <p:sp>
        <p:nvSpPr>
          <p:cNvPr id="31" name="Text 27"/>
          <p:cNvSpPr/>
          <p:nvPr/>
        </p:nvSpPr>
        <p:spPr>
          <a:xfrm>
            <a:off x="7903250" y="5465564"/>
            <a:ext cx="2767489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Cloud Deployment</a:t>
            </a:r>
            <a:endParaRPr lang="en-US" sz="2150" dirty="0"/>
          </a:p>
        </p:txBody>
      </p:sp>
      <p:sp>
        <p:nvSpPr>
          <p:cNvPr id="32" name="Text 28"/>
          <p:cNvSpPr/>
          <p:nvPr/>
        </p:nvSpPr>
        <p:spPr>
          <a:xfrm>
            <a:off x="7903250" y="5952530"/>
            <a:ext cx="5668685" cy="752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Deploy the application via Streamlit Cloud or Docker for broader access.</a:t>
            </a:r>
            <a:endParaRPr lang="en-US" sz="1850" dirty="0"/>
          </a:p>
        </p:txBody>
      </p:sp>
      <p:sp>
        <p:nvSpPr>
          <p:cNvPr id="33" name="Shape 29"/>
          <p:cNvSpPr/>
          <p:nvPr/>
        </p:nvSpPr>
        <p:spPr>
          <a:xfrm>
            <a:off x="7021235" y="5791379"/>
            <a:ext cx="588050" cy="588050"/>
          </a:xfrm>
          <a:prstGeom prst="roundRect">
            <a:avLst>
              <a:gd name="adj" fmla="val 6001"/>
            </a:avLst>
          </a:prstGeom>
          <a:solidFill>
            <a:srgbClr val="100C35"/>
          </a:solidFill>
          <a:ln w="30480">
            <a:solidFill>
              <a:srgbClr val="48446D"/>
            </a:solidFill>
            <a:prstDash val="solid"/>
          </a:ln>
        </p:spPr>
      </p:sp>
      <p:pic>
        <p:nvPicPr>
          <p:cNvPr id="3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8277" y="5901630"/>
            <a:ext cx="293965" cy="367546"/>
          </a:xfrm>
          <a:prstGeom prst="rect">
            <a:avLst/>
          </a:prstGeom>
        </p:spPr>
      </p:pic>
      <p:sp>
        <p:nvSpPr>
          <p:cNvPr id="35" name="Text 30"/>
          <p:cNvSpPr/>
          <p:nvPr/>
        </p:nvSpPr>
        <p:spPr>
          <a:xfrm>
            <a:off x="823317" y="7204948"/>
            <a:ext cx="12983766" cy="3763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Implementing these enhancements will further elevate the project's sophistication and utility.</a:t>
            </a:r>
            <a:endParaRPr lang="en-US" sz="185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644B8B1-4CA1-2C55-265C-25401F81BAB9}"/>
              </a:ext>
            </a:extLst>
          </p:cNvPr>
          <p:cNvSpPr/>
          <p:nvPr/>
        </p:nvSpPr>
        <p:spPr>
          <a:xfrm>
            <a:off x="12547077" y="7795967"/>
            <a:ext cx="2083323" cy="358219"/>
          </a:xfrm>
          <a:prstGeom prst="rect">
            <a:avLst/>
          </a:prstGeom>
          <a:solidFill>
            <a:srgbClr val="100C1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739</Words>
  <Application>Microsoft Office PowerPoint</Application>
  <PresentationFormat>Custom</PresentationFormat>
  <Paragraphs>105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Consolas</vt:lpstr>
      <vt:lpstr>Martel Sans Light</vt:lpstr>
      <vt:lpstr>Kanit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pranay TG</cp:lastModifiedBy>
  <cp:revision>4</cp:revision>
  <dcterms:created xsi:type="dcterms:W3CDTF">2025-08-30T02:47:51Z</dcterms:created>
  <dcterms:modified xsi:type="dcterms:W3CDTF">2025-09-13T14:05:37Z</dcterms:modified>
</cp:coreProperties>
</file>